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2" r:id="rId4"/>
    <p:sldId id="263" r:id="rId5"/>
    <p:sldId id="264" r:id="rId6"/>
    <p:sldId id="258" r:id="rId7"/>
    <p:sldId id="259" r:id="rId8"/>
    <p:sldId id="261" r:id="rId9"/>
    <p:sldId id="260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E1"/>
    <a:srgbClr val="BF08C0"/>
    <a:srgbClr val="13343D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77"/>
    <p:restoredTop sz="94703"/>
  </p:normalViewPr>
  <p:slideViewPr>
    <p:cSldViewPr>
      <p:cViewPr varScale="1">
        <p:scale>
          <a:sx n="82" d="100"/>
          <a:sy n="82" d="100"/>
        </p:scale>
        <p:origin x="432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AF67CF-CDC2-8444-A712-6C3A627DD181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FF13E-DAFA-6F42-8D87-AA0EB045BB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7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NGC 7331,</a:t>
            </a:r>
            <a:r>
              <a:rPr lang="en-US" baseline="0" dirty="0" smtClean="0"/>
              <a:t> from VLA, right: gas density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FF13E-DAFA-6F42-8D87-AA0EB045BB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86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noFill/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609600"/>
          </a:xfrm>
          <a:noFill/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746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73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73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4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noFill/>
        </p:spPr>
        <p:txBody>
          <a:bodyPr anchor="b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5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528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77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90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8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58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A713-7007-4913-B2CB-7614D15284D3}" type="datetimeFigureOut">
              <a:rPr lang="en-US" smtClean="0"/>
              <a:t>3/19/18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EB5BB6-300C-4D5B-9AC3-521233952C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15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304800"/>
            <a:ext cx="9144000" cy="63246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3346">
                <a:schemeClr val="accent2">
                  <a:lumMod val="60000"/>
                  <a:lumOff val="40000"/>
                  <a:alpha val="50000"/>
                </a:schemeClr>
              </a:gs>
              <a:gs pos="12000">
                <a:schemeClr val="accent2">
                  <a:lumMod val="60000"/>
                  <a:lumOff val="40000"/>
                  <a:alpha val="36000"/>
                </a:schemeClr>
              </a:gs>
              <a:gs pos="79152">
                <a:schemeClr val="accent2">
                  <a:lumMod val="60000"/>
                  <a:lumOff val="40000"/>
                  <a:alpha val="50000"/>
                </a:schemeClr>
              </a:gs>
              <a:gs pos="89000">
                <a:schemeClr val="accent2">
                  <a:lumMod val="60000"/>
                  <a:lumOff val="40000"/>
                  <a:alpha val="36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</a:gradFill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New Tai Lue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648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8AC7A713-7007-4913-B2CB-7614D15284D3}" type="datetimeFigureOut">
              <a:rPr lang="en-US" smtClean="0"/>
              <a:pPr/>
              <a:t>3/19/18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7BEB5BB6-300C-4D5B-9AC3-521233952C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077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b="1" kern="1200">
          <a:ln w="19050">
            <a:solidFill>
              <a:schemeClr val="bg1"/>
            </a:solidFill>
          </a:ln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anose="020B0502040204020203" pitchFamily="34" charset="0"/>
          <a:ea typeface="+mj-ea"/>
          <a:cs typeface="Microsoft New Tai Lue" panose="020B0502040204020203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hyperlink" Target="http://www.stsci.edu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Relationship Id="rId3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838200"/>
            <a:ext cx="8839200" cy="3219450"/>
          </a:xfrm>
          <a:ln>
            <a:noFill/>
          </a:ln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MW-M31 Galaxy Major Merger Remnant:</a:t>
            </a: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b="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4400" b="0" dirty="0" smtClean="0">
                <a:ln w="0"/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rPr>
              <a:t>Stellar Disk Particle Distribution/Morphology</a:t>
            </a:r>
            <a:endParaRPr lang="en-US" b="0" dirty="0">
              <a:ln w="0"/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609600"/>
          </a:xfrm>
        </p:spPr>
        <p:txBody>
          <a:bodyPr>
            <a:noAutofit/>
          </a:bodyPr>
          <a:lstStyle/>
          <a:p>
            <a:r>
              <a:rPr lang="bs-Latn-BA" dirty="0" smtClean="0">
                <a:latin typeface="Arial" charset="0"/>
                <a:ea typeface="Arial" charset="0"/>
                <a:cs typeface="Arial" charset="0"/>
              </a:rPr>
              <a:t>Marina M. </a:t>
            </a:r>
            <a:r>
              <a:rPr lang="bs-Latn-BA" dirty="0" err="1" smtClean="0">
                <a:latin typeface="Arial" charset="0"/>
                <a:ea typeface="Arial" charset="0"/>
                <a:cs typeface="Arial" charset="0"/>
              </a:rPr>
              <a:t>Dunn</a:t>
            </a:r>
            <a:endParaRPr lang="bs-Latn-BA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bs-Latn-BA" dirty="0" err="1" smtClean="0">
                <a:latin typeface="Arial" charset="0"/>
                <a:ea typeface="Arial" charset="0"/>
                <a:cs typeface="Arial" charset="0"/>
              </a:rPr>
              <a:t>March</a:t>
            </a:r>
            <a:r>
              <a:rPr lang="bs-Latn-BA" dirty="0" smtClean="0">
                <a:latin typeface="Arial" charset="0"/>
                <a:ea typeface="Arial" charset="0"/>
                <a:cs typeface="Arial" charset="0"/>
              </a:rPr>
              <a:t> 20, 2018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ua_astrsologo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064"/>
                    </a14:imgEffect>
                    <a14:imgEffect>
                      <a14:saturation sat="1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867400"/>
            <a:ext cx="3657600" cy="83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5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z="4400" b="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881"/>
            <a:ext cx="4402766" cy="249038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16" y="-51362"/>
            <a:ext cx="4832644" cy="2718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5096"/>
            <a:ext cx="4495800" cy="2527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16" y="2120837"/>
            <a:ext cx="4763084" cy="2630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413" y="4685477"/>
            <a:ext cx="4194773" cy="23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0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US" sz="5200" b="0" dirty="0" smtClean="0"/>
              <a:t>Merger Remnants Background</a:t>
            </a:r>
            <a:endParaRPr lang="en-US" sz="5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915400" cy="4830762"/>
          </a:xfrm>
        </p:spPr>
        <p:txBody>
          <a:bodyPr/>
          <a:lstStyle/>
          <a:p>
            <a:r>
              <a:rPr lang="en-US" dirty="0" smtClean="0"/>
              <a:t>In 1977, Alar </a:t>
            </a:r>
            <a:r>
              <a:rPr lang="en-US" dirty="0" err="1" smtClean="0"/>
              <a:t>Toomre</a:t>
            </a:r>
            <a:r>
              <a:rPr lang="en-US" dirty="0" smtClean="0"/>
              <a:t> suggested merger remnants of disks could be responsible for a large population of </a:t>
            </a:r>
            <a:r>
              <a:rPr lang="en-US" dirty="0" err="1" smtClean="0"/>
              <a:t>ellipticals</a:t>
            </a:r>
            <a:r>
              <a:rPr lang="en-US" dirty="0" smtClean="0"/>
              <a:t> in the universe.</a:t>
            </a:r>
          </a:p>
          <a:p>
            <a:r>
              <a:rPr lang="en-US" dirty="0" smtClean="0"/>
              <a:t>Observational evidence from Francois </a:t>
            </a:r>
            <a:r>
              <a:rPr lang="en-US" dirty="0" err="1" smtClean="0"/>
              <a:t>Schweizer</a:t>
            </a:r>
            <a:r>
              <a:rPr lang="en-US" dirty="0" smtClean="0"/>
              <a:t> of NGC 7572</a:t>
            </a:r>
            <a:endParaRPr lang="en-US" dirty="0"/>
          </a:p>
        </p:txBody>
      </p:sp>
      <p:pic>
        <p:nvPicPr>
          <p:cNvPr id="1026" name="Picture 2" descr="GC 72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3938345"/>
            <a:ext cx="461010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591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991600" cy="1143000"/>
          </a:xfrm>
        </p:spPr>
        <p:txBody>
          <a:bodyPr/>
          <a:lstStyle/>
          <a:p>
            <a:r>
              <a:rPr lang="en-US" b="0" dirty="0" smtClean="0"/>
              <a:t>Issues With Spiral --&gt; Elliptical Theory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3200400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Frequency of globular clusters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High relative velocity of galaxies in clusters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Central phase-space density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879" y="5257800"/>
            <a:ext cx="87982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So then how can disk galaxy mergers produce </a:t>
            </a:r>
            <a:endParaRPr lang="en-US" sz="3600" i="1" dirty="0" smtClean="0">
              <a:solidFill>
                <a:schemeClr val="bg1"/>
              </a:solidFill>
            </a:endParaRPr>
          </a:p>
          <a:p>
            <a:pPr algn="ctr"/>
            <a:r>
              <a:rPr lang="en-US" sz="3600" i="1" dirty="0" smtClean="0">
                <a:solidFill>
                  <a:schemeClr val="bg1"/>
                </a:solidFill>
              </a:rPr>
              <a:t>so </a:t>
            </a:r>
            <a:r>
              <a:rPr lang="en-US" sz="3600" i="1" dirty="0">
                <a:solidFill>
                  <a:schemeClr val="bg1"/>
                </a:solidFill>
              </a:rPr>
              <a:t>many present-day elliptical galaxies?</a:t>
            </a:r>
          </a:p>
          <a:p>
            <a:pPr algn="ctr"/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17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smtClean="0"/>
              <a:t>Recent Developments</a:t>
            </a:r>
            <a:endParaRPr lang="en-US" b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1437010"/>
            <a:ext cx="3429000" cy="5420989"/>
          </a:xfrm>
        </p:spPr>
        <p:txBody>
          <a:bodyPr>
            <a:normAutofit/>
          </a:bodyPr>
          <a:lstStyle/>
          <a:p>
            <a:r>
              <a:rPr lang="en-US" dirty="0" smtClean="0"/>
              <a:t>Phase-space density doesn’t apply to gas</a:t>
            </a:r>
          </a:p>
          <a:p>
            <a:r>
              <a:rPr lang="en-US" dirty="0" smtClean="0"/>
              <a:t>Interaction-induced star formation</a:t>
            </a:r>
          </a:p>
          <a:p>
            <a:r>
              <a:rPr lang="en-US" dirty="0" smtClean="0"/>
              <a:t>Hierarchical structure to high relative velocity</a:t>
            </a:r>
            <a:endParaRPr lang="en-US" dirty="0"/>
          </a:p>
        </p:txBody>
      </p:sp>
      <p:pic>
        <p:nvPicPr>
          <p:cNvPr id="2050" name="Picture 2" descr="istory of Clust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08" y="1417638"/>
            <a:ext cx="556260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1108" y="5791200"/>
            <a:ext cx="5030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HST </a:t>
            </a:r>
            <a:r>
              <a:rPr lang="en-US" smtClean="0">
                <a:solidFill>
                  <a:schemeClr val="bg1"/>
                </a:solidFill>
              </a:rPr>
              <a:t>image of interacting </a:t>
            </a:r>
            <a:r>
              <a:rPr lang="en-US" dirty="0">
                <a:solidFill>
                  <a:schemeClr val="bg1"/>
                </a:solidFill>
              </a:rPr>
              <a:t>galaxy pair NGC 4038/9 (The </a:t>
            </a:r>
            <a:r>
              <a:rPr lang="en-US">
                <a:solidFill>
                  <a:schemeClr val="bg1"/>
                </a:solidFill>
              </a:rPr>
              <a:t>Antennae</a:t>
            </a:r>
            <a:r>
              <a:rPr lang="en-US" smtClean="0">
                <a:solidFill>
                  <a:schemeClr val="bg1"/>
                </a:solidFill>
              </a:rPr>
              <a:t>) </a:t>
            </a:r>
            <a:r>
              <a:rPr lang="en-US"/>
              <a:t>(</a:t>
            </a:r>
            <a:r>
              <a:rPr lang="en-US">
                <a:hlinkClick r:id="rId3"/>
              </a:rPr>
              <a:t>STScI</a:t>
            </a:r>
            <a:r>
              <a:rPr lang="en-US"/>
              <a:t>)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 rot="19546919">
            <a:off x="-625521" y="2839410"/>
            <a:ext cx="75857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rgbClr val="FF00E1"/>
                </a:solidFill>
              </a:rPr>
              <a:t>Good News! It still works!</a:t>
            </a:r>
            <a:endParaRPr lang="en-US" sz="5400" b="1" dirty="0">
              <a:ln w="22225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rgbClr val="FF00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84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Review of Stellar Disk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17638"/>
            <a:ext cx="5257800" cy="5440362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Where most of the gas in spiral galaxy is contained (lots of cool HI </a:t>
            </a:r>
            <a:r>
              <a:rPr lang="en-US" smtClean="0"/>
              <a:t>&amp; H</a:t>
            </a:r>
            <a:r>
              <a:rPr lang="en-US" baseline="-25000" smtClean="0"/>
              <a:t>2</a:t>
            </a:r>
            <a:r>
              <a:rPr lang="en-US" smtClean="0"/>
              <a:t>)</a:t>
            </a:r>
            <a:endParaRPr lang="en-US" baseline="-25000" dirty="0" smtClean="0"/>
          </a:p>
          <a:p>
            <a:r>
              <a:rPr lang="en-US" dirty="0" smtClean="0"/>
              <a:t>For MW &amp; M31, galactic center is more gas-poor, with HI concentrated in ring several </a:t>
            </a:r>
            <a:r>
              <a:rPr lang="en-US" dirty="0" err="1" smtClean="0"/>
              <a:t>kpc</a:t>
            </a:r>
            <a:r>
              <a:rPr lang="en-US" dirty="0" smtClean="0"/>
              <a:t> out</a:t>
            </a:r>
          </a:p>
          <a:p>
            <a:r>
              <a:rPr lang="en-US" dirty="0" smtClean="0"/>
              <a:t>Gas spread out more uniformly than stellar light; peak density few times larger than avg. in ring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288" y="1652529"/>
            <a:ext cx="3616712" cy="3200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5874" y="5087820"/>
            <a:ext cx="3699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Fig 5.13 (A. Kinney) ‘Galaxies in the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Universe’ Sparke/Gallagher CUP 2007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78" y="76200"/>
            <a:ext cx="8229600" cy="1143000"/>
          </a:xfrm>
        </p:spPr>
        <p:txBody>
          <a:bodyPr/>
          <a:lstStyle/>
          <a:p>
            <a:r>
              <a:rPr lang="en-US" b="0" dirty="0" smtClean="0"/>
              <a:t>For This Project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39624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Looking at Snapshot 0, will compare simulation data to observations in literature to see how the initial density/brightness </a:t>
            </a:r>
            <a:r>
              <a:rPr lang="en-US" smtClean="0"/>
              <a:t>profiles differ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39" y="3835591"/>
            <a:ext cx="4038639" cy="30224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1"/>
          <a:stretch/>
        </p:blipFill>
        <p:spPr>
          <a:xfrm>
            <a:off x="4914958" y="1155796"/>
            <a:ext cx="39624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" y="5867400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Expect roughly the same results found in Homework 5 for disk mass (blue)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28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17638"/>
            <a:ext cx="4464466" cy="5211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Will plot enclosed mass vs. radius to find resulting mass </a:t>
            </a:r>
            <a:r>
              <a:rPr lang="en-US" dirty="0" smtClean="0"/>
              <a:t>profiles</a:t>
            </a:r>
          </a:p>
          <a:p>
            <a:r>
              <a:rPr lang="en-US" dirty="0" smtClean="0"/>
              <a:t>Find </a:t>
            </a:r>
            <a:r>
              <a:rPr lang="en-US" dirty="0"/>
              <a:t>the new brightness profile of remnant, and compare to expected result (</a:t>
            </a:r>
            <a:r>
              <a:rPr lang="en-US" dirty="0" err="1"/>
              <a:t>Sersic</a:t>
            </a:r>
            <a:r>
              <a:rPr lang="en-US" dirty="0"/>
              <a:t> index n=1 for exponential disks)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For This Project</a:t>
            </a:r>
            <a:endParaRPr lang="en-US" b="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8" b="-440"/>
          <a:stretch/>
        </p:blipFill>
        <p:spPr>
          <a:xfrm>
            <a:off x="4616866" y="1676400"/>
            <a:ext cx="4298533" cy="40933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1669" y="5843797"/>
            <a:ext cx="192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Lecture Handout 9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75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b="0" dirty="0" smtClean="0"/>
              <a:t>Why Is This Important?</a:t>
            </a:r>
            <a:endParaRPr lang="en-US" sz="46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will help us answer several fundamental merger questions:</a:t>
            </a:r>
          </a:p>
          <a:p>
            <a:pPr lvl="1"/>
            <a:r>
              <a:rPr lang="en-US" dirty="0" smtClean="0"/>
              <a:t>Does this merger remnant align with typical elliptical galaxy predictions?</a:t>
            </a:r>
          </a:p>
          <a:p>
            <a:pPr lvl="1"/>
            <a:r>
              <a:rPr lang="en-US" dirty="0" smtClean="0"/>
              <a:t>How will star formation rates be affected?</a:t>
            </a:r>
          </a:p>
          <a:p>
            <a:pPr lvl="1"/>
            <a:r>
              <a:rPr lang="en-US" dirty="0" smtClean="0"/>
              <a:t>Are the disk interactions insignificant compared to what will happen in halos?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7164" y="1139587"/>
            <a:ext cx="464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/>
                </a:solidFill>
              </a:rPr>
              <a:t>(especially </a:t>
            </a:r>
            <a:r>
              <a:rPr lang="en-US" dirty="0" smtClean="0">
                <a:solidFill>
                  <a:schemeClr val="bg1"/>
                </a:solidFill>
              </a:rPr>
              <a:t>if we’re all going to be </a:t>
            </a:r>
            <a:r>
              <a:rPr lang="en-US" smtClean="0">
                <a:solidFill>
                  <a:schemeClr val="bg1"/>
                </a:solidFill>
              </a:rPr>
              <a:t>dead anyway)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552052"/>
      </p:ext>
    </p:extLst>
  </p:cSld>
  <p:clrMapOvr>
    <a:masterClrMapping/>
  </p:clrMapOvr>
</p:sld>
</file>

<file path=ppt/theme/theme1.xml><?xml version="1.0" encoding="utf-8"?>
<a:theme xmlns:a="http://schemas.openxmlformats.org/drawingml/2006/main" name="Chicago-PowerPoint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GJ3470b- Marina and Jenny presentation</Template>
  <TotalTime>1366</TotalTime>
  <Words>344</Words>
  <Application>Microsoft Macintosh PowerPoint</Application>
  <PresentationFormat>On-screen Show (4:3)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Microsoft New Tai Lue</vt:lpstr>
      <vt:lpstr>Arial</vt:lpstr>
      <vt:lpstr>Chicago-PowerPoint-Template</vt:lpstr>
      <vt:lpstr>MW-M31 Galaxy Major Merger Remnant: Stellar Disk Particle Distribution/Morphology</vt:lpstr>
      <vt:lpstr>PowerPoint Presentation</vt:lpstr>
      <vt:lpstr>Merger Remnants Background</vt:lpstr>
      <vt:lpstr>Issues With Spiral --&gt; Elliptical Theory</vt:lpstr>
      <vt:lpstr>Recent Developments</vt:lpstr>
      <vt:lpstr>Review of Stellar Disk</vt:lpstr>
      <vt:lpstr>For This Project</vt:lpstr>
      <vt:lpstr>For This Project</vt:lpstr>
      <vt:lpstr>Why Is This Important?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Dunn, Marina Madeline - (marinadunn)</dc:creator>
  <cp:lastModifiedBy>Dunn, Marina Madeline - (marinadunn)</cp:lastModifiedBy>
  <cp:revision>18</cp:revision>
  <dcterms:created xsi:type="dcterms:W3CDTF">2018-03-19T21:25:57Z</dcterms:created>
  <dcterms:modified xsi:type="dcterms:W3CDTF">2018-03-20T20:12:18Z</dcterms:modified>
</cp:coreProperties>
</file>